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7" r:id="rId2"/>
    <p:sldId id="258" r:id="rId3"/>
    <p:sldId id="265" r:id="rId4"/>
    <p:sldId id="259" r:id="rId5"/>
    <p:sldId id="266" r:id="rId6"/>
    <p:sldId id="260" r:id="rId7"/>
    <p:sldId id="267" r:id="rId8"/>
    <p:sldId id="268" r:id="rId9"/>
    <p:sldId id="261" r:id="rId10"/>
    <p:sldId id="269" r:id="rId11"/>
    <p:sldId id="262" r:id="rId12"/>
    <p:sldId id="263"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1AB3-460D-4E1A-B6EA-3478E294311A}" type="datetimeFigureOut">
              <a:rPr lang="ru-RU" smtClean="0"/>
              <a:t>09.11.2021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E6F45-E3CD-4EC1-8363-CACC91395483}" type="slidenum">
              <a:rPr lang="ru-RU" smtClean="0"/>
              <a:t>‹#›</a:t>
            </a:fld>
            <a:endParaRPr lang="ru-RU"/>
          </a:p>
        </p:txBody>
      </p:sp>
    </p:spTree>
    <p:extLst>
      <p:ext uri="{BB962C8B-B14F-4D97-AF65-F5344CB8AC3E}">
        <p14:creationId xmlns:p14="http://schemas.microsoft.com/office/powerpoint/2010/main" val="19474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Обычно испаряемое вещество 5 помещают в нагревательную камеру 2 с нагревателем 4 и отверстием (диафрагмой), через которое испарившиеся частицы вещества попадают в вакуумное пространство (с давлением около 0,10–0,01Па), где происходит формирование молекулярного пучка. Частицы, двигаясь практически прямолинейно, конденсируются на охлаждаемой подложке 1.Откачка газа из аппарата осуществляется через клапан 3.</a:t>
            </a:r>
          </a:p>
          <a:p>
            <a:endParaRPr lang="ru-RU" dirty="0"/>
          </a:p>
        </p:txBody>
      </p:sp>
      <p:sp>
        <p:nvSpPr>
          <p:cNvPr id="4" name="Номер слайда 3"/>
          <p:cNvSpPr>
            <a:spLocks noGrp="1"/>
          </p:cNvSpPr>
          <p:nvPr>
            <p:ph type="sldNum" sz="quarter" idx="5"/>
          </p:nvPr>
        </p:nvSpPr>
        <p:spPr/>
        <p:txBody>
          <a:bodyPr/>
          <a:lstStyle/>
          <a:p>
            <a:fld id="{FB8E6F45-E3CD-4EC1-8363-CACC91395483}" type="slidenum">
              <a:rPr lang="ru-RU" smtClean="0"/>
              <a:t>2</a:t>
            </a:fld>
            <a:endParaRPr lang="ru-RU"/>
          </a:p>
        </p:txBody>
      </p:sp>
    </p:spTree>
    <p:extLst>
      <p:ext uri="{BB962C8B-B14F-4D97-AF65-F5344CB8AC3E}">
        <p14:creationId xmlns:p14="http://schemas.microsoft.com/office/powerpoint/2010/main" val="32289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направляли друг на друга потоки двух различных аэрозолей, в результате чего капли сталкивались и смешивались друг с другом. Начали ученые с традиционной схемы: один аэрозоль содержал </a:t>
            </a:r>
            <a:r>
              <a:rPr lang="ru-RU" sz="1200" b="0" i="0" kern="1200" dirty="0" err="1">
                <a:solidFill>
                  <a:schemeClr val="tx1"/>
                </a:solidFill>
                <a:effectLst/>
                <a:latin typeface="+mn-lt"/>
                <a:ea typeface="+mn-ea"/>
                <a:cs typeface="+mn-cs"/>
              </a:rPr>
              <a:t>золотохлористоводородную</a:t>
            </a:r>
            <a:r>
              <a:rPr lang="ru-RU" sz="1200" b="0" i="0" kern="1200" dirty="0">
                <a:solidFill>
                  <a:schemeClr val="tx1"/>
                </a:solidFill>
                <a:effectLst/>
                <a:latin typeface="+mn-lt"/>
                <a:ea typeface="+mn-ea"/>
                <a:cs typeface="+mn-cs"/>
              </a:rPr>
              <a:t> кислоту, а другой — </a:t>
            </a:r>
            <a:r>
              <a:rPr lang="ru-RU" sz="1200" b="0" i="0" kern="1200" dirty="0" err="1">
                <a:solidFill>
                  <a:schemeClr val="tx1"/>
                </a:solidFill>
                <a:effectLst/>
                <a:latin typeface="+mn-lt"/>
                <a:ea typeface="+mn-ea"/>
                <a:cs typeface="+mn-cs"/>
              </a:rPr>
              <a:t>борогидрид</a:t>
            </a:r>
            <a:r>
              <a:rPr lang="ru-RU" sz="1200" b="0" i="0" kern="1200" dirty="0">
                <a:solidFill>
                  <a:schemeClr val="tx1"/>
                </a:solidFill>
                <a:effectLst/>
                <a:latin typeface="+mn-lt"/>
                <a:ea typeface="+mn-ea"/>
                <a:cs typeface="+mn-cs"/>
              </a:rPr>
              <a:t> натрия. При столкновении капель происходило восстановление золота до металлического состояния, в результате чего образовывались наночастицы, которые затем потоком газа осаждались на стеклянную подложку.</a:t>
            </a:r>
            <a:endParaRPr lang="ru-RU" dirty="0"/>
          </a:p>
        </p:txBody>
      </p:sp>
      <p:sp>
        <p:nvSpPr>
          <p:cNvPr id="4" name="Номер слайда 3"/>
          <p:cNvSpPr>
            <a:spLocks noGrp="1"/>
          </p:cNvSpPr>
          <p:nvPr>
            <p:ph type="sldNum" sz="quarter" idx="5"/>
          </p:nvPr>
        </p:nvSpPr>
        <p:spPr/>
        <p:txBody>
          <a:bodyPr/>
          <a:lstStyle/>
          <a:p>
            <a:fld id="{FB8E6F45-E3CD-4EC1-8363-CACC91395483}" type="slidenum">
              <a:rPr lang="ru-RU" smtClean="0"/>
              <a:t>3</a:t>
            </a:fld>
            <a:endParaRPr lang="ru-RU"/>
          </a:p>
        </p:txBody>
      </p:sp>
    </p:spTree>
    <p:extLst>
      <p:ext uri="{BB962C8B-B14F-4D97-AF65-F5344CB8AC3E}">
        <p14:creationId xmlns:p14="http://schemas.microsoft.com/office/powerpoint/2010/main" val="255185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sma-NO" dirty="0"/>
          </a:p>
        </p:txBody>
      </p:sp>
      <p:sp>
        <p:nvSpPr>
          <p:cNvPr id="4" name="Номер слайда 3"/>
          <p:cNvSpPr>
            <a:spLocks noGrp="1"/>
          </p:cNvSpPr>
          <p:nvPr>
            <p:ph type="sldNum" sz="quarter" idx="10"/>
          </p:nvPr>
        </p:nvSpPr>
        <p:spPr/>
        <p:txBody>
          <a:bodyPr/>
          <a:lstStyle/>
          <a:p>
            <a:fld id="{FB8E6F45-E3CD-4EC1-8363-CACC91395483}" type="slidenum">
              <a:rPr lang="ru-RU" smtClean="0"/>
              <a:t>4</a:t>
            </a:fld>
            <a:endParaRPr lang="ru-RU"/>
          </a:p>
        </p:txBody>
      </p:sp>
    </p:spTree>
    <p:extLst>
      <p:ext uri="{BB962C8B-B14F-4D97-AF65-F5344CB8AC3E}">
        <p14:creationId xmlns:p14="http://schemas.microsoft.com/office/powerpoint/2010/main" val="167104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Частицы порошка металла поступают в электродуговой плазменный поток внутри вихря технологического газа-носителя (аргона). Здесь они испаряются, и образовавшаяся парогазовая смесь подается в конденсатор и холодильник-теплообменник. Неиспарившиеся частицы отделяются от парогазового потока в испарительной камере за счет центробежных сил газового вихря и улавливаются с помощью фильтра. Охлажденный до 50 ÷ 60 ◦C аэрозольный поток с наночастицами металла проходит через тонкие фильтры, на которых осаждаются полученные наночастицы. Установка может работать в непрерывном режиме. Этот метод обладает достаточно большой производительностью, которая на единичном блоке достигает 10 г порошка в час. Средний размер частиц алюминия, произведенных методом плазменной </a:t>
            </a:r>
            <a:r>
              <a:rPr lang="ru-RU" dirty="0" err="1"/>
              <a:t>переконденсации</a:t>
            </a:r>
            <a:r>
              <a:rPr lang="ru-RU" dirty="0"/>
              <a:t>, находится в диапазоне 40 ÷ 60 </a:t>
            </a:r>
            <a:r>
              <a:rPr lang="ru-RU" dirty="0" err="1"/>
              <a:t>нм</a:t>
            </a:r>
            <a:r>
              <a:rPr lang="ru-RU" dirty="0"/>
              <a:t>.</a:t>
            </a:r>
          </a:p>
        </p:txBody>
      </p:sp>
      <p:sp>
        <p:nvSpPr>
          <p:cNvPr id="4" name="Номер слайда 3"/>
          <p:cNvSpPr>
            <a:spLocks noGrp="1"/>
          </p:cNvSpPr>
          <p:nvPr>
            <p:ph type="sldNum" sz="quarter" idx="5"/>
          </p:nvPr>
        </p:nvSpPr>
        <p:spPr/>
        <p:txBody>
          <a:bodyPr/>
          <a:lstStyle/>
          <a:p>
            <a:fld id="{FB8E6F45-E3CD-4EC1-8363-CACC91395483}" type="slidenum">
              <a:rPr lang="ru-RU" smtClean="0"/>
              <a:t>6</a:t>
            </a:fld>
            <a:endParaRPr lang="ru-RU"/>
          </a:p>
        </p:txBody>
      </p:sp>
    </p:spTree>
    <p:extLst>
      <p:ext uri="{BB962C8B-B14F-4D97-AF65-F5344CB8AC3E}">
        <p14:creationId xmlns:p14="http://schemas.microsoft.com/office/powerpoint/2010/main" val="309242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8E6F45-E3CD-4EC1-8363-CACC91395483}" type="slidenum">
              <a:rPr lang="ru-RU" smtClean="0"/>
              <a:t>7</a:t>
            </a:fld>
            <a:endParaRPr lang="ru-RU"/>
          </a:p>
        </p:txBody>
      </p:sp>
    </p:spTree>
    <p:extLst>
      <p:ext uri="{BB962C8B-B14F-4D97-AF65-F5344CB8AC3E}">
        <p14:creationId xmlns:p14="http://schemas.microsoft.com/office/powerpoint/2010/main" val="261804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sma-NO"/>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sma-NO"/>
          </a:p>
        </p:txBody>
      </p:sp>
      <p:sp>
        <p:nvSpPr>
          <p:cNvPr id="4" name="Дата 3"/>
          <p:cNvSpPr>
            <a:spLocks noGrp="1"/>
          </p:cNvSpPr>
          <p:nvPr>
            <p:ph type="dt" sz="half" idx="10"/>
          </p:nvPr>
        </p:nvSpPr>
        <p:spPr/>
        <p:txBody>
          <a:bodyPr/>
          <a:lstStyle/>
          <a:p>
            <a:fld id="{EE6012BB-6513-4A29-B00C-B2CF6F565992}" type="datetimeFigureOut">
              <a:rPr lang="sma-NO" smtClean="0"/>
              <a:t>09.11.2021</a:t>
            </a:fld>
            <a:endParaRPr lang="sma-NO"/>
          </a:p>
        </p:txBody>
      </p:sp>
      <p:sp>
        <p:nvSpPr>
          <p:cNvPr id="5" name="Нижний колонтитул 4"/>
          <p:cNvSpPr>
            <a:spLocks noGrp="1"/>
          </p:cNvSpPr>
          <p:nvPr>
            <p:ph type="ftr" sz="quarter" idx="11"/>
          </p:nvPr>
        </p:nvSpPr>
        <p:spPr/>
        <p:txBody>
          <a:bodyPr/>
          <a:lstStyle/>
          <a:p>
            <a:endParaRPr lang="sma-NO"/>
          </a:p>
        </p:txBody>
      </p:sp>
      <p:sp>
        <p:nvSpPr>
          <p:cNvPr id="6" name="Номер слайда 5"/>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91257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sma-NO"/>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4" name="Дата 3"/>
          <p:cNvSpPr>
            <a:spLocks noGrp="1"/>
          </p:cNvSpPr>
          <p:nvPr>
            <p:ph type="dt" sz="half" idx="10"/>
          </p:nvPr>
        </p:nvSpPr>
        <p:spPr/>
        <p:txBody>
          <a:bodyPr/>
          <a:lstStyle/>
          <a:p>
            <a:fld id="{EE6012BB-6513-4A29-B00C-B2CF6F565992}" type="datetimeFigureOut">
              <a:rPr lang="sma-NO" smtClean="0"/>
              <a:t>09.11.2021</a:t>
            </a:fld>
            <a:endParaRPr lang="sma-NO"/>
          </a:p>
        </p:txBody>
      </p:sp>
      <p:sp>
        <p:nvSpPr>
          <p:cNvPr id="5" name="Нижний колонтитул 4"/>
          <p:cNvSpPr>
            <a:spLocks noGrp="1"/>
          </p:cNvSpPr>
          <p:nvPr>
            <p:ph type="ftr" sz="quarter" idx="11"/>
          </p:nvPr>
        </p:nvSpPr>
        <p:spPr/>
        <p:txBody>
          <a:bodyPr/>
          <a:lstStyle/>
          <a:p>
            <a:endParaRPr lang="sma-NO"/>
          </a:p>
        </p:txBody>
      </p:sp>
      <p:sp>
        <p:nvSpPr>
          <p:cNvPr id="6" name="Номер слайда 5"/>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180441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sma-NO"/>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4" name="Дата 3"/>
          <p:cNvSpPr>
            <a:spLocks noGrp="1"/>
          </p:cNvSpPr>
          <p:nvPr>
            <p:ph type="dt" sz="half" idx="10"/>
          </p:nvPr>
        </p:nvSpPr>
        <p:spPr/>
        <p:txBody>
          <a:bodyPr/>
          <a:lstStyle/>
          <a:p>
            <a:fld id="{EE6012BB-6513-4A29-B00C-B2CF6F565992}" type="datetimeFigureOut">
              <a:rPr lang="sma-NO" smtClean="0"/>
              <a:t>09.11.2021</a:t>
            </a:fld>
            <a:endParaRPr lang="sma-NO"/>
          </a:p>
        </p:txBody>
      </p:sp>
      <p:sp>
        <p:nvSpPr>
          <p:cNvPr id="5" name="Нижний колонтитул 4"/>
          <p:cNvSpPr>
            <a:spLocks noGrp="1"/>
          </p:cNvSpPr>
          <p:nvPr>
            <p:ph type="ftr" sz="quarter" idx="11"/>
          </p:nvPr>
        </p:nvSpPr>
        <p:spPr/>
        <p:txBody>
          <a:bodyPr/>
          <a:lstStyle/>
          <a:p>
            <a:endParaRPr lang="sma-NO"/>
          </a:p>
        </p:txBody>
      </p:sp>
      <p:sp>
        <p:nvSpPr>
          <p:cNvPr id="6" name="Номер слайда 5"/>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45552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sma-NO"/>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4" name="Дата 3"/>
          <p:cNvSpPr>
            <a:spLocks noGrp="1"/>
          </p:cNvSpPr>
          <p:nvPr>
            <p:ph type="dt" sz="half" idx="10"/>
          </p:nvPr>
        </p:nvSpPr>
        <p:spPr/>
        <p:txBody>
          <a:bodyPr/>
          <a:lstStyle/>
          <a:p>
            <a:fld id="{EE6012BB-6513-4A29-B00C-B2CF6F565992}" type="datetimeFigureOut">
              <a:rPr lang="sma-NO" smtClean="0"/>
              <a:t>09.11.2021</a:t>
            </a:fld>
            <a:endParaRPr lang="sma-NO"/>
          </a:p>
        </p:txBody>
      </p:sp>
      <p:sp>
        <p:nvSpPr>
          <p:cNvPr id="5" name="Нижний колонтитул 4"/>
          <p:cNvSpPr>
            <a:spLocks noGrp="1"/>
          </p:cNvSpPr>
          <p:nvPr>
            <p:ph type="ftr" sz="quarter" idx="11"/>
          </p:nvPr>
        </p:nvSpPr>
        <p:spPr/>
        <p:txBody>
          <a:bodyPr/>
          <a:lstStyle/>
          <a:p>
            <a:endParaRPr lang="sma-NO"/>
          </a:p>
        </p:txBody>
      </p:sp>
      <p:sp>
        <p:nvSpPr>
          <p:cNvPr id="6" name="Номер слайда 5"/>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327517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sma-NO"/>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6012BB-6513-4A29-B00C-B2CF6F565992}" type="datetimeFigureOut">
              <a:rPr lang="sma-NO" smtClean="0"/>
              <a:t>09.11.2021</a:t>
            </a:fld>
            <a:endParaRPr lang="sma-NO"/>
          </a:p>
        </p:txBody>
      </p:sp>
      <p:sp>
        <p:nvSpPr>
          <p:cNvPr id="5" name="Нижний колонтитул 4"/>
          <p:cNvSpPr>
            <a:spLocks noGrp="1"/>
          </p:cNvSpPr>
          <p:nvPr>
            <p:ph type="ftr" sz="quarter" idx="11"/>
          </p:nvPr>
        </p:nvSpPr>
        <p:spPr/>
        <p:txBody>
          <a:bodyPr/>
          <a:lstStyle/>
          <a:p>
            <a:endParaRPr lang="sma-NO"/>
          </a:p>
        </p:txBody>
      </p:sp>
      <p:sp>
        <p:nvSpPr>
          <p:cNvPr id="6" name="Номер слайда 5"/>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123877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sma-NO"/>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5" name="Дата 4"/>
          <p:cNvSpPr>
            <a:spLocks noGrp="1"/>
          </p:cNvSpPr>
          <p:nvPr>
            <p:ph type="dt" sz="half" idx="10"/>
          </p:nvPr>
        </p:nvSpPr>
        <p:spPr/>
        <p:txBody>
          <a:bodyPr/>
          <a:lstStyle/>
          <a:p>
            <a:fld id="{EE6012BB-6513-4A29-B00C-B2CF6F565992}" type="datetimeFigureOut">
              <a:rPr lang="sma-NO" smtClean="0"/>
              <a:t>09.11.2021</a:t>
            </a:fld>
            <a:endParaRPr lang="sma-NO"/>
          </a:p>
        </p:txBody>
      </p:sp>
      <p:sp>
        <p:nvSpPr>
          <p:cNvPr id="6" name="Нижний колонтитул 5"/>
          <p:cNvSpPr>
            <a:spLocks noGrp="1"/>
          </p:cNvSpPr>
          <p:nvPr>
            <p:ph type="ftr" sz="quarter" idx="11"/>
          </p:nvPr>
        </p:nvSpPr>
        <p:spPr/>
        <p:txBody>
          <a:bodyPr/>
          <a:lstStyle/>
          <a:p>
            <a:endParaRPr lang="sma-NO"/>
          </a:p>
        </p:txBody>
      </p:sp>
      <p:sp>
        <p:nvSpPr>
          <p:cNvPr id="7" name="Номер слайда 6"/>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404735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sma-NO"/>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7" name="Дата 6"/>
          <p:cNvSpPr>
            <a:spLocks noGrp="1"/>
          </p:cNvSpPr>
          <p:nvPr>
            <p:ph type="dt" sz="half" idx="10"/>
          </p:nvPr>
        </p:nvSpPr>
        <p:spPr/>
        <p:txBody>
          <a:bodyPr/>
          <a:lstStyle/>
          <a:p>
            <a:fld id="{EE6012BB-6513-4A29-B00C-B2CF6F565992}" type="datetimeFigureOut">
              <a:rPr lang="sma-NO" smtClean="0"/>
              <a:t>09.11.2021</a:t>
            </a:fld>
            <a:endParaRPr lang="sma-NO"/>
          </a:p>
        </p:txBody>
      </p:sp>
      <p:sp>
        <p:nvSpPr>
          <p:cNvPr id="8" name="Нижний колонтитул 7"/>
          <p:cNvSpPr>
            <a:spLocks noGrp="1"/>
          </p:cNvSpPr>
          <p:nvPr>
            <p:ph type="ftr" sz="quarter" idx="11"/>
          </p:nvPr>
        </p:nvSpPr>
        <p:spPr/>
        <p:txBody>
          <a:bodyPr/>
          <a:lstStyle/>
          <a:p>
            <a:endParaRPr lang="sma-NO"/>
          </a:p>
        </p:txBody>
      </p:sp>
      <p:sp>
        <p:nvSpPr>
          <p:cNvPr id="9" name="Номер слайда 8"/>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133671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sma-NO"/>
          </a:p>
        </p:txBody>
      </p:sp>
      <p:sp>
        <p:nvSpPr>
          <p:cNvPr id="3" name="Дата 2"/>
          <p:cNvSpPr>
            <a:spLocks noGrp="1"/>
          </p:cNvSpPr>
          <p:nvPr>
            <p:ph type="dt" sz="half" idx="10"/>
          </p:nvPr>
        </p:nvSpPr>
        <p:spPr/>
        <p:txBody>
          <a:bodyPr/>
          <a:lstStyle/>
          <a:p>
            <a:fld id="{EE6012BB-6513-4A29-B00C-B2CF6F565992}" type="datetimeFigureOut">
              <a:rPr lang="sma-NO" smtClean="0"/>
              <a:t>09.11.2021</a:t>
            </a:fld>
            <a:endParaRPr lang="sma-NO"/>
          </a:p>
        </p:txBody>
      </p:sp>
      <p:sp>
        <p:nvSpPr>
          <p:cNvPr id="4" name="Нижний колонтитул 3"/>
          <p:cNvSpPr>
            <a:spLocks noGrp="1"/>
          </p:cNvSpPr>
          <p:nvPr>
            <p:ph type="ftr" sz="quarter" idx="11"/>
          </p:nvPr>
        </p:nvSpPr>
        <p:spPr/>
        <p:txBody>
          <a:bodyPr/>
          <a:lstStyle/>
          <a:p>
            <a:endParaRPr lang="sma-NO"/>
          </a:p>
        </p:txBody>
      </p:sp>
      <p:sp>
        <p:nvSpPr>
          <p:cNvPr id="5" name="Номер слайда 4"/>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94896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6012BB-6513-4A29-B00C-B2CF6F565992}" type="datetimeFigureOut">
              <a:rPr lang="sma-NO" smtClean="0"/>
              <a:t>09.11.2021</a:t>
            </a:fld>
            <a:endParaRPr lang="sma-NO"/>
          </a:p>
        </p:txBody>
      </p:sp>
      <p:sp>
        <p:nvSpPr>
          <p:cNvPr id="3" name="Нижний колонтитул 2"/>
          <p:cNvSpPr>
            <a:spLocks noGrp="1"/>
          </p:cNvSpPr>
          <p:nvPr>
            <p:ph type="ftr" sz="quarter" idx="11"/>
          </p:nvPr>
        </p:nvSpPr>
        <p:spPr/>
        <p:txBody>
          <a:bodyPr/>
          <a:lstStyle/>
          <a:p>
            <a:endParaRPr lang="sma-NO"/>
          </a:p>
        </p:txBody>
      </p:sp>
      <p:sp>
        <p:nvSpPr>
          <p:cNvPr id="4" name="Номер слайда 3"/>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26127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sma-NO"/>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6012BB-6513-4A29-B00C-B2CF6F565992}" type="datetimeFigureOut">
              <a:rPr lang="sma-NO" smtClean="0"/>
              <a:t>09.11.2021</a:t>
            </a:fld>
            <a:endParaRPr lang="sma-NO"/>
          </a:p>
        </p:txBody>
      </p:sp>
      <p:sp>
        <p:nvSpPr>
          <p:cNvPr id="6" name="Нижний колонтитул 5"/>
          <p:cNvSpPr>
            <a:spLocks noGrp="1"/>
          </p:cNvSpPr>
          <p:nvPr>
            <p:ph type="ftr" sz="quarter" idx="11"/>
          </p:nvPr>
        </p:nvSpPr>
        <p:spPr/>
        <p:txBody>
          <a:bodyPr/>
          <a:lstStyle/>
          <a:p>
            <a:endParaRPr lang="sma-NO"/>
          </a:p>
        </p:txBody>
      </p:sp>
      <p:sp>
        <p:nvSpPr>
          <p:cNvPr id="7" name="Номер слайда 6"/>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134130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sma-NO"/>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ma-NO"/>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6012BB-6513-4A29-B00C-B2CF6F565992}" type="datetimeFigureOut">
              <a:rPr lang="sma-NO" smtClean="0"/>
              <a:t>09.11.2021</a:t>
            </a:fld>
            <a:endParaRPr lang="sma-NO"/>
          </a:p>
        </p:txBody>
      </p:sp>
      <p:sp>
        <p:nvSpPr>
          <p:cNvPr id="6" name="Нижний колонтитул 5"/>
          <p:cNvSpPr>
            <a:spLocks noGrp="1"/>
          </p:cNvSpPr>
          <p:nvPr>
            <p:ph type="ftr" sz="quarter" idx="11"/>
          </p:nvPr>
        </p:nvSpPr>
        <p:spPr/>
        <p:txBody>
          <a:bodyPr/>
          <a:lstStyle/>
          <a:p>
            <a:endParaRPr lang="sma-NO"/>
          </a:p>
        </p:txBody>
      </p:sp>
      <p:sp>
        <p:nvSpPr>
          <p:cNvPr id="7" name="Номер слайда 6"/>
          <p:cNvSpPr>
            <a:spLocks noGrp="1"/>
          </p:cNvSpPr>
          <p:nvPr>
            <p:ph type="sldNum" sz="quarter" idx="12"/>
          </p:nvPr>
        </p:nvSpPr>
        <p:spPr/>
        <p:txBody>
          <a:bodyPr/>
          <a:lstStyle/>
          <a:p>
            <a:fld id="{888EEC3A-6326-45D1-B9F0-68CE33A9F27C}" type="slidenum">
              <a:rPr lang="sma-NO" smtClean="0"/>
              <a:t>‹#›</a:t>
            </a:fld>
            <a:endParaRPr lang="sma-NO"/>
          </a:p>
        </p:txBody>
      </p:sp>
    </p:spTree>
    <p:extLst>
      <p:ext uri="{BB962C8B-B14F-4D97-AF65-F5344CB8AC3E}">
        <p14:creationId xmlns:p14="http://schemas.microsoft.com/office/powerpoint/2010/main" val="348254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sma-NO"/>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012BB-6513-4A29-B00C-B2CF6F565992}" type="datetimeFigureOut">
              <a:rPr lang="sma-NO" smtClean="0"/>
              <a:t>09.11.2021</a:t>
            </a:fld>
            <a:endParaRPr lang="sma-NO"/>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ma-NO"/>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EEC3A-6326-45D1-B9F0-68CE33A9F27C}" type="slidenum">
              <a:rPr lang="sma-NO" smtClean="0"/>
              <a:t>‹#›</a:t>
            </a:fld>
            <a:endParaRPr lang="sma-NO"/>
          </a:p>
        </p:txBody>
      </p:sp>
    </p:spTree>
    <p:extLst>
      <p:ext uri="{BB962C8B-B14F-4D97-AF65-F5344CB8AC3E}">
        <p14:creationId xmlns:p14="http://schemas.microsoft.com/office/powerpoint/2010/main" val="1490340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ma-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740" y="327546"/>
            <a:ext cx="10685060" cy="5849417"/>
          </a:xfrm>
        </p:spPr>
        <p:txBody>
          <a:bodyPr>
            <a:normAutofit fontScale="92500" lnSpcReduction="20000"/>
          </a:bodyPr>
          <a:lstStyle/>
          <a:p>
            <a:endParaRPr lang="ru-RU" b="1" dirty="0" smtClean="0"/>
          </a:p>
          <a:p>
            <a:endParaRPr lang="ru-RU" b="1" dirty="0"/>
          </a:p>
          <a:p>
            <a:r>
              <a:rPr lang="ru-RU" b="1" dirty="0" smtClean="0">
                <a:solidFill>
                  <a:srgbClr val="0070C0"/>
                </a:solidFill>
              </a:rPr>
              <a:t>Лекция </a:t>
            </a:r>
            <a:r>
              <a:rPr lang="ru-RU" b="1" dirty="0">
                <a:solidFill>
                  <a:srgbClr val="0070C0"/>
                </a:solidFill>
              </a:rPr>
              <a:t>5. </a:t>
            </a:r>
            <a:r>
              <a:rPr lang="ru-RU" dirty="0">
                <a:solidFill>
                  <a:srgbClr val="0070C0"/>
                </a:solidFill>
              </a:rPr>
              <a:t>Комбинированные и специальные способы получения </a:t>
            </a:r>
            <a:r>
              <a:rPr lang="ru-RU" dirty="0" err="1">
                <a:solidFill>
                  <a:srgbClr val="0070C0"/>
                </a:solidFill>
              </a:rPr>
              <a:t>наоматериалов</a:t>
            </a:r>
            <a:r>
              <a:rPr lang="ru-RU" dirty="0">
                <a:solidFill>
                  <a:srgbClr val="0070C0"/>
                </a:solidFill>
              </a:rPr>
              <a:t>. Золь-гель метод.</a:t>
            </a:r>
          </a:p>
          <a:p>
            <a:endParaRPr lang="ru-RU" dirty="0"/>
          </a:p>
          <a:p>
            <a:endParaRPr lang="en-US" dirty="0"/>
          </a:p>
          <a:p>
            <a:r>
              <a:rPr lang="ru-RU" dirty="0"/>
              <a:t>                  </a:t>
            </a:r>
            <a:r>
              <a:rPr lang="ru-RU" dirty="0" smtClean="0"/>
              <a:t>Химические </a:t>
            </a:r>
            <a:r>
              <a:rPr lang="ru-RU" dirty="0"/>
              <a:t>	</a:t>
            </a:r>
            <a:r>
              <a:rPr lang="ru-RU" dirty="0" smtClean="0"/>
              <a:t>                     Коллоидно-химические</a:t>
            </a:r>
            <a:endParaRPr lang="en-US" dirty="0" smtClean="0"/>
          </a:p>
          <a:p>
            <a:pPr marL="0" indent="0">
              <a:buNone/>
            </a:pPr>
            <a:r>
              <a:rPr lang="ru-RU" dirty="0"/>
              <a:t>			</a:t>
            </a:r>
            <a:endParaRPr lang="ru-RU" dirty="0" smtClean="0"/>
          </a:p>
          <a:p>
            <a:endParaRPr lang="ru-RU" dirty="0"/>
          </a:p>
          <a:p>
            <a:endParaRPr lang="en-US" dirty="0"/>
          </a:p>
          <a:p>
            <a:r>
              <a:rPr lang="ru-RU" dirty="0" smtClean="0"/>
              <a:t>Для </a:t>
            </a:r>
            <a:r>
              <a:rPr lang="ru-RU" dirty="0"/>
              <a:t>получения металлических наночастиц широко используются </a:t>
            </a:r>
            <a:r>
              <a:rPr lang="ru-RU" dirty="0" err="1"/>
              <a:t>двухстадийные</a:t>
            </a:r>
            <a:r>
              <a:rPr lang="ru-RU" dirty="0"/>
              <a:t> физические (комбинированные) методы. Первый этап - диспергирование металла до атомных размеров с образованием пара; вторая стадия заключается в последующей конденсации этих паров и образовании </a:t>
            </a:r>
            <a:r>
              <a:rPr lang="ru-RU" dirty="0" err="1"/>
              <a:t>наночастиц</a:t>
            </a:r>
            <a:r>
              <a:rPr lang="ru-RU" dirty="0" smtClean="0"/>
              <a:t>.</a:t>
            </a:r>
            <a:endParaRPr lang="ru-RU" dirty="0"/>
          </a:p>
        </p:txBody>
      </p:sp>
      <p:pic>
        <p:nvPicPr>
          <p:cNvPr id="5" name="Рисунок 4">
            <a:extLst>
              <a:ext uri="{FF2B5EF4-FFF2-40B4-BE49-F238E27FC236}">
                <a16:creationId xmlns="" xmlns:a16="http://schemas.microsoft.com/office/drawing/2014/main" id="{CCE7FB15-1ACF-466D-B761-5F9226C59EFA}"/>
              </a:ext>
            </a:extLst>
          </p:cNvPr>
          <p:cNvPicPr>
            <a:picLocks noChangeAspect="1"/>
          </p:cNvPicPr>
          <p:nvPr/>
        </p:nvPicPr>
        <p:blipFill>
          <a:blip r:embed="rId2"/>
          <a:stretch>
            <a:fillRect/>
          </a:stretch>
        </p:blipFill>
        <p:spPr>
          <a:xfrm>
            <a:off x="731053" y="3136019"/>
            <a:ext cx="5364945" cy="670618"/>
          </a:xfrm>
          <a:prstGeom prst="rect">
            <a:avLst/>
          </a:prstGeom>
        </p:spPr>
      </p:pic>
      <p:sp>
        <p:nvSpPr>
          <p:cNvPr id="6" name="TextBox 5">
            <a:extLst>
              <a:ext uri="{FF2B5EF4-FFF2-40B4-BE49-F238E27FC236}">
                <a16:creationId xmlns="" xmlns:a16="http://schemas.microsoft.com/office/drawing/2014/main" id="{947AD52C-53C6-4A7B-B686-5CDA6E0F182D}"/>
              </a:ext>
            </a:extLst>
          </p:cNvPr>
          <p:cNvSpPr txBox="1"/>
          <p:nvPr/>
        </p:nvSpPr>
        <p:spPr>
          <a:xfrm>
            <a:off x="3542374" y="1729515"/>
            <a:ext cx="2869375" cy="369332"/>
          </a:xfrm>
          <a:prstGeom prst="rect">
            <a:avLst/>
          </a:prstGeom>
          <a:noFill/>
        </p:spPr>
        <p:txBody>
          <a:bodyPr wrap="none" rtlCol="0">
            <a:spAutoFit/>
          </a:bodyPr>
          <a:lstStyle/>
          <a:p>
            <a:r>
              <a:rPr lang="ru-RU" dirty="0"/>
              <a:t>Комбинированные методы</a:t>
            </a:r>
          </a:p>
        </p:txBody>
      </p:sp>
      <p:cxnSp>
        <p:nvCxnSpPr>
          <p:cNvPr id="8" name="Прямая со стрелкой 7">
            <a:extLst>
              <a:ext uri="{FF2B5EF4-FFF2-40B4-BE49-F238E27FC236}">
                <a16:creationId xmlns="" xmlns:a16="http://schemas.microsoft.com/office/drawing/2014/main" id="{72D2430F-3537-4D63-B4E5-BAA71EA688EF}"/>
              </a:ext>
            </a:extLst>
          </p:cNvPr>
          <p:cNvCxnSpPr/>
          <p:nvPr/>
        </p:nvCxnSpPr>
        <p:spPr>
          <a:xfrm flipH="1">
            <a:off x="2485026" y="2107136"/>
            <a:ext cx="2550365" cy="432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 xmlns:a16="http://schemas.microsoft.com/office/drawing/2014/main" id="{670465AD-5C0C-4E0E-817C-81ACD82227BD}"/>
              </a:ext>
            </a:extLst>
          </p:cNvPr>
          <p:cNvCxnSpPr/>
          <p:nvPr/>
        </p:nvCxnSpPr>
        <p:spPr>
          <a:xfrm>
            <a:off x="5139674" y="2098847"/>
            <a:ext cx="2544149" cy="470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1" descr="hea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34366"/>
            <a:ext cx="89281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1"/>
          <p:cNvSpPr>
            <a:spLocks noChangeArrowheads="1"/>
          </p:cNvSpPr>
          <p:nvPr/>
        </p:nvSpPr>
        <p:spPr bwMode="auto">
          <a:xfrm>
            <a:off x="8629651" y="6372225"/>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sma-NO" sz="1800" i="1" dirty="0" err="1">
                <a:solidFill>
                  <a:srgbClr val="0070C0"/>
                </a:solidFill>
                <a:latin typeface="Times New Roman" panose="02020603050405020304" pitchFamily="18" charset="0"/>
                <a:cs typeface="Times New Roman" panose="02020603050405020304" pitchFamily="18" charset="0"/>
              </a:rPr>
              <a:t>Adilbekova</a:t>
            </a:r>
            <a:r>
              <a:rPr lang="en-US" altLang="sma-NO" sz="1800" i="1" dirty="0">
                <a:solidFill>
                  <a:srgbClr val="0070C0"/>
                </a:solidFill>
                <a:latin typeface="Times New Roman" panose="02020603050405020304" pitchFamily="18" charset="0"/>
                <a:cs typeface="Times New Roman" panose="02020603050405020304" pitchFamily="18" charset="0"/>
              </a:rPr>
              <a:t> A.O</a:t>
            </a:r>
          </a:p>
        </p:txBody>
      </p:sp>
    </p:spTree>
    <p:extLst>
      <p:ext uri="{BB962C8B-B14F-4D97-AF65-F5344CB8AC3E}">
        <p14:creationId xmlns:p14="http://schemas.microsoft.com/office/powerpoint/2010/main" val="112630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AFD993E-393E-4C3A-990B-59965B471B47}"/>
              </a:ext>
            </a:extLst>
          </p:cNvPr>
          <p:cNvSpPr>
            <a:spLocks noGrp="1"/>
          </p:cNvSpPr>
          <p:nvPr>
            <p:ph type="title"/>
          </p:nvPr>
        </p:nvSpPr>
        <p:spPr/>
        <p:txBody>
          <a:bodyPr>
            <a:normAutofit/>
          </a:bodyPr>
          <a:lstStyle/>
          <a:p>
            <a:r>
              <a:rPr lang="ru-RU" sz="3200" dirty="0" err="1">
                <a:solidFill>
                  <a:srgbClr val="0070C0"/>
                </a:solidFill>
                <a:latin typeface="+mn-lt"/>
              </a:rPr>
              <a:t>Микроэмульсии</a:t>
            </a:r>
            <a:endParaRPr lang="ru-RU" sz="3200" dirty="0">
              <a:solidFill>
                <a:srgbClr val="0070C0"/>
              </a:solidFill>
              <a:latin typeface="+mn-lt"/>
            </a:endParaRPr>
          </a:p>
        </p:txBody>
      </p:sp>
      <p:sp>
        <p:nvSpPr>
          <p:cNvPr id="3" name="Объект 2">
            <a:extLst>
              <a:ext uri="{FF2B5EF4-FFF2-40B4-BE49-F238E27FC236}">
                <a16:creationId xmlns="" xmlns:a16="http://schemas.microsoft.com/office/drawing/2014/main" id="{693DB4C1-3F34-4446-A717-49654C1E64B9}"/>
              </a:ext>
            </a:extLst>
          </p:cNvPr>
          <p:cNvSpPr>
            <a:spLocks noGrp="1"/>
          </p:cNvSpPr>
          <p:nvPr>
            <p:ph idx="1"/>
          </p:nvPr>
        </p:nvSpPr>
        <p:spPr/>
        <p:txBody>
          <a:bodyPr/>
          <a:lstStyle/>
          <a:p>
            <a:endParaRPr lang="ru-RU" dirty="0" smtClean="0"/>
          </a:p>
          <a:p>
            <a:endParaRPr lang="ru-RU" dirty="0"/>
          </a:p>
          <a:p>
            <a:r>
              <a:rPr lang="ru-RU" dirty="0" err="1" smtClean="0"/>
              <a:t>Микроэмульсии</a:t>
            </a:r>
            <a:r>
              <a:rPr lang="ru-RU" dirty="0" smtClean="0"/>
              <a:t> </a:t>
            </a:r>
            <a:r>
              <a:rPr lang="ru-RU" dirty="0"/>
              <a:t>представляют собой прозрачные жидкие (или слегка опалесцирующие) мелкодисперсные и </a:t>
            </a:r>
            <a:r>
              <a:rPr lang="ru-RU" dirty="0" err="1"/>
              <a:t>термодинамически</a:t>
            </a:r>
            <a:r>
              <a:rPr lang="ru-RU" dirty="0"/>
              <a:t> стабильные системы. </a:t>
            </a:r>
            <a:r>
              <a:rPr lang="ru-RU" dirty="0" err="1"/>
              <a:t>Микроэмульсии</a:t>
            </a:r>
            <a:r>
              <a:rPr lang="ru-RU" dirty="0"/>
              <a:t> подразделяются на прямые (масло в воде) и обратные (вода в масле) </a:t>
            </a:r>
            <a:r>
              <a:rPr lang="ru-RU" dirty="0" err="1"/>
              <a:t>микроэмульсии</a:t>
            </a:r>
            <a:r>
              <a:rPr lang="ru-RU" dirty="0"/>
              <a:t>. Размер капель воды может варьироваться в широких пределах от 1-3 до 100 </a:t>
            </a:r>
            <a:r>
              <a:rPr lang="ru-RU" dirty="0" err="1"/>
              <a:t>нм</a:t>
            </a:r>
            <a:r>
              <a:rPr lang="ru-RU" dirty="0"/>
              <a:t> в зависимости от сроков приготовления </a:t>
            </a:r>
            <a:r>
              <a:rPr lang="ru-RU" dirty="0" err="1"/>
              <a:t>микроэмульсии</a:t>
            </a:r>
            <a:r>
              <a:rPr lang="ru-RU" dirty="0"/>
              <a:t> и природы поверхностно-активных стабилизаторов.</a:t>
            </a:r>
          </a:p>
          <a:p>
            <a:endParaRPr lang="ru-RU" dirty="0"/>
          </a:p>
        </p:txBody>
      </p:sp>
      <p:pic>
        <p:nvPicPr>
          <p:cNvPr id="6" name="Рисунок 5">
            <a:extLst>
              <a:ext uri="{FF2B5EF4-FFF2-40B4-BE49-F238E27FC236}">
                <a16:creationId xmlns="" xmlns:a16="http://schemas.microsoft.com/office/drawing/2014/main" id="{B8505C43-C0E5-49F4-8205-B21151E34316}"/>
              </a:ext>
            </a:extLst>
          </p:cNvPr>
          <p:cNvPicPr>
            <a:picLocks noChangeAspect="1"/>
          </p:cNvPicPr>
          <p:nvPr/>
        </p:nvPicPr>
        <p:blipFill>
          <a:blip r:embed="rId2"/>
          <a:stretch>
            <a:fillRect/>
          </a:stretch>
        </p:blipFill>
        <p:spPr>
          <a:xfrm>
            <a:off x="4652461" y="365125"/>
            <a:ext cx="5534025" cy="2524125"/>
          </a:xfrm>
          <a:prstGeom prst="rect">
            <a:avLst/>
          </a:prstGeom>
        </p:spPr>
      </p:pic>
    </p:spTree>
    <p:extLst>
      <p:ext uri="{BB962C8B-B14F-4D97-AF65-F5344CB8AC3E}">
        <p14:creationId xmlns:p14="http://schemas.microsoft.com/office/powerpoint/2010/main" val="359350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8892" y="293077"/>
            <a:ext cx="10544908" cy="5883886"/>
          </a:xfrm>
        </p:spPr>
        <p:txBody>
          <a:bodyPr>
            <a:normAutofit/>
          </a:bodyPr>
          <a:lstStyle/>
          <a:p>
            <a:r>
              <a:rPr lang="ru-RU" dirty="0" err="1"/>
              <a:t>Микрокаплю</a:t>
            </a:r>
            <a:r>
              <a:rPr lang="ru-RU" dirty="0"/>
              <a:t> в этом случае можно рассматривать как </a:t>
            </a:r>
            <a:r>
              <a:rPr lang="ru-RU" dirty="0" err="1"/>
              <a:t>микрореактор</a:t>
            </a:r>
            <a:r>
              <a:rPr lang="ru-RU" dirty="0"/>
              <a:t>, в котором образуется новая фаза. Размер полученных частиц принимает размер и форму </a:t>
            </a:r>
            <a:r>
              <a:rPr lang="ru-RU" dirty="0" err="1"/>
              <a:t>микрокапель</a:t>
            </a:r>
            <a:r>
              <a:rPr lang="ru-RU" dirty="0"/>
              <a:t>. Этим методом получают наночастицы сферической формы, а также нитевидные наночастицы металлов, оксидов металлов и труднорастворимых солей.</a:t>
            </a:r>
          </a:p>
        </p:txBody>
      </p:sp>
      <p:pic>
        <p:nvPicPr>
          <p:cNvPr id="2" name="Рисунок 1">
            <a:extLst>
              <a:ext uri="{FF2B5EF4-FFF2-40B4-BE49-F238E27FC236}">
                <a16:creationId xmlns="" xmlns:a16="http://schemas.microsoft.com/office/drawing/2014/main" id="{18CF62AD-1769-482B-947C-1109707DD8C1}"/>
              </a:ext>
            </a:extLst>
          </p:cNvPr>
          <p:cNvPicPr>
            <a:picLocks noChangeAspect="1"/>
          </p:cNvPicPr>
          <p:nvPr/>
        </p:nvPicPr>
        <p:blipFill>
          <a:blip r:embed="rId2"/>
          <a:stretch>
            <a:fillRect/>
          </a:stretch>
        </p:blipFill>
        <p:spPr>
          <a:xfrm>
            <a:off x="5508597" y="2616751"/>
            <a:ext cx="4961050" cy="3193057"/>
          </a:xfrm>
          <a:prstGeom prst="rect">
            <a:avLst/>
          </a:prstGeom>
        </p:spPr>
      </p:pic>
    </p:spTree>
    <p:extLst>
      <p:ext uri="{BB962C8B-B14F-4D97-AF65-F5344CB8AC3E}">
        <p14:creationId xmlns:p14="http://schemas.microsoft.com/office/powerpoint/2010/main" val="296438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66483" y="4901706"/>
            <a:ext cx="3392907" cy="1200329"/>
          </a:xfrm>
          <a:prstGeom prst="rect">
            <a:avLst/>
          </a:prstGeom>
        </p:spPr>
        <p:txBody>
          <a:bodyPr wrap="square">
            <a:spAutoFit/>
          </a:bodyPr>
          <a:lstStyle/>
          <a:p>
            <a:pPr indent="449580" algn="ctr">
              <a:spcAft>
                <a:spcPts val="0"/>
              </a:spcAft>
            </a:pPr>
            <a:r>
              <a:rPr lang="ru-RU" dirty="0">
                <a:latin typeface="Times New Roman" panose="02020603050405020304" pitchFamily="18" charset="0"/>
                <a:ea typeface="Calibri" panose="020F0502020204030204" pitchFamily="34" charset="0"/>
              </a:rPr>
              <a:t>Изготовление </a:t>
            </a:r>
            <a:r>
              <a:rPr lang="ru-RU" dirty="0" err="1">
                <a:latin typeface="Times New Roman" panose="02020603050405020304" pitchFamily="18" charset="0"/>
                <a:ea typeface="Calibri" panose="020F0502020204030204" pitchFamily="34" charset="0"/>
              </a:rPr>
              <a:t>наночастиц</a:t>
            </a:r>
            <a:r>
              <a:rPr lang="ru-RU" dirty="0">
                <a:latin typeface="Times New Roman" panose="02020603050405020304" pitchFamily="18" charset="0"/>
                <a:ea typeface="Calibri" panose="020F0502020204030204" pitchFamily="34" charset="0"/>
              </a:rPr>
              <a:t> меди методом </a:t>
            </a:r>
            <a:r>
              <a:rPr lang="ru-RU" dirty="0" err="1">
                <a:latin typeface="Times New Roman" panose="02020603050405020304" pitchFamily="18" charset="0"/>
                <a:ea typeface="Calibri" panose="020F0502020204030204" pitchFamily="34" charset="0"/>
              </a:rPr>
              <a:t>темплатного</a:t>
            </a:r>
            <a:r>
              <a:rPr lang="ru-RU" dirty="0">
                <a:latin typeface="Times New Roman" panose="02020603050405020304" pitchFamily="18" charset="0"/>
                <a:ea typeface="Calibri" panose="020F0502020204030204" pitchFamily="34" charset="0"/>
              </a:rPr>
              <a:t> синтеза на основе </a:t>
            </a:r>
            <a:r>
              <a:rPr lang="ru-RU" dirty="0" err="1">
                <a:latin typeface="Times New Roman" panose="02020603050405020304" pitchFamily="18" charset="0"/>
                <a:ea typeface="Calibri" panose="020F0502020204030204" pitchFamily="34" charset="0"/>
              </a:rPr>
              <a:t>микроэмульсии</a:t>
            </a:r>
            <a:endParaRPr lang="ru-RU" sz="2000" dirty="0">
              <a:effectLst/>
              <a:latin typeface="Times New Roman" panose="02020603050405020304" pitchFamily="18" charset="0"/>
              <a:ea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8434137" y="950495"/>
            <a:ext cx="3228474" cy="3250006"/>
          </a:xfrm>
          <a:prstGeom prst="rect">
            <a:avLst/>
          </a:prstGeom>
        </p:spPr>
      </p:pic>
      <p:sp>
        <p:nvSpPr>
          <p:cNvPr id="2" name="Прямоугольник 1">
            <a:extLst>
              <a:ext uri="{FF2B5EF4-FFF2-40B4-BE49-F238E27FC236}">
                <a16:creationId xmlns="" xmlns:a16="http://schemas.microsoft.com/office/drawing/2014/main" id="{4B9F2DE7-0F17-42A8-981D-8EE80E4DC4D8}"/>
              </a:ext>
            </a:extLst>
          </p:cNvPr>
          <p:cNvSpPr/>
          <p:nvPr/>
        </p:nvSpPr>
        <p:spPr>
          <a:xfrm>
            <a:off x="93784" y="144384"/>
            <a:ext cx="8472700" cy="6124754"/>
          </a:xfrm>
          <a:prstGeom prst="rect">
            <a:avLst/>
          </a:prstGeom>
        </p:spPr>
        <p:txBody>
          <a:bodyPr wrap="square">
            <a:spAutoFit/>
          </a:bodyPr>
          <a:lstStyle/>
          <a:p>
            <a:r>
              <a:rPr lang="ru-RU" sz="2800" dirty="0"/>
              <a:t>Метод приготовления </a:t>
            </a:r>
            <a:r>
              <a:rPr lang="ru-RU" sz="2800" dirty="0" err="1"/>
              <a:t>ультрамелких</a:t>
            </a:r>
            <a:r>
              <a:rPr lang="ru-RU" sz="2800" dirty="0"/>
              <a:t> частиц в </a:t>
            </a:r>
            <a:r>
              <a:rPr lang="ru-RU" sz="2800" dirty="0" err="1"/>
              <a:t>мицеллярных</a:t>
            </a:r>
            <a:r>
              <a:rPr lang="ru-RU" sz="2800" dirty="0"/>
              <a:t> системах называется </a:t>
            </a:r>
            <a:r>
              <a:rPr lang="ru-RU" sz="2800" dirty="0" err="1">
                <a:solidFill>
                  <a:srgbClr val="0070C0"/>
                </a:solidFill>
              </a:rPr>
              <a:t>темплатным</a:t>
            </a:r>
            <a:r>
              <a:rPr lang="ru-RU" sz="2800" dirty="0">
                <a:solidFill>
                  <a:srgbClr val="0070C0"/>
                </a:solidFill>
              </a:rPr>
              <a:t> синтезом</a:t>
            </a:r>
            <a:r>
              <a:rPr lang="ru-RU" sz="2800" dirty="0"/>
              <a:t>. </a:t>
            </a:r>
            <a:endParaRPr lang="ru-RU" sz="2800" dirty="0" smtClean="0"/>
          </a:p>
          <a:p>
            <a:r>
              <a:rPr lang="ru-RU" sz="2800" dirty="0" smtClean="0">
                <a:solidFill>
                  <a:srgbClr val="0070C0"/>
                </a:solidFill>
              </a:rPr>
              <a:t>Преимущества</a:t>
            </a:r>
            <a:r>
              <a:rPr lang="ru-RU" sz="2800" dirty="0" smtClean="0"/>
              <a:t>:</a:t>
            </a:r>
          </a:p>
          <a:p>
            <a:pPr marL="285750" indent="-285750">
              <a:buFont typeface="Arial" panose="020B0604020202020204" pitchFamily="34" charset="0"/>
              <a:buChar char="•"/>
            </a:pPr>
            <a:r>
              <a:rPr lang="ru-RU" dirty="0" smtClean="0"/>
              <a:t> </a:t>
            </a:r>
            <a:r>
              <a:rPr lang="ru-RU" sz="2800" dirty="0"/>
              <a:t>В зависимости от концентрации раствора ПАВ мицеллы имеют разную форму: сферическую (при низких концентрациях) и цилиндрическую (при высоких концентрациях). </a:t>
            </a:r>
            <a:endParaRPr lang="ru-RU" sz="2800" dirty="0" smtClean="0"/>
          </a:p>
          <a:p>
            <a:pPr marL="285750" indent="-285750">
              <a:buFont typeface="Arial" panose="020B0604020202020204" pitchFamily="34" charset="0"/>
              <a:buChar char="•"/>
            </a:pPr>
            <a:r>
              <a:rPr lang="ru-RU" sz="2800" dirty="0" smtClean="0"/>
              <a:t>Благодаря </a:t>
            </a:r>
            <a:r>
              <a:rPr lang="ru-RU" sz="2800" dirty="0"/>
              <a:t>этому имитационный синтез позволяет получать частицы различной размерности: трехмерные частицы в сферических мицеллах, двумерные частицы (</a:t>
            </a:r>
            <a:r>
              <a:rPr lang="ru-RU" sz="2800" dirty="0" err="1"/>
              <a:t>нановолокна</a:t>
            </a:r>
            <a:r>
              <a:rPr lang="ru-RU" sz="2800" dirty="0"/>
              <a:t>). </a:t>
            </a:r>
            <a:endParaRPr lang="ru-RU" sz="2800" dirty="0" smtClean="0"/>
          </a:p>
          <a:p>
            <a:pPr marL="285750" indent="-285750">
              <a:buFont typeface="Arial" panose="020B0604020202020204" pitchFamily="34" charset="0"/>
              <a:buChar char="•"/>
            </a:pPr>
            <a:r>
              <a:rPr lang="ru-RU" sz="2800" dirty="0" smtClean="0"/>
              <a:t>Простая </a:t>
            </a:r>
            <a:r>
              <a:rPr lang="ru-RU" sz="2800" dirty="0"/>
              <a:t>очистка частиц от шаблонов (поверхностно-активных веществ).</a:t>
            </a:r>
          </a:p>
        </p:txBody>
      </p:sp>
    </p:spTree>
    <p:extLst>
      <p:ext uri="{BB962C8B-B14F-4D97-AF65-F5344CB8AC3E}">
        <p14:creationId xmlns:p14="http://schemas.microsoft.com/office/powerpoint/2010/main" val="260974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1243012" y="1620934"/>
            <a:ext cx="10515600" cy="4351338"/>
          </a:xfrm>
        </p:spPr>
        <p:txBody>
          <a:bodyPr>
            <a:normAutofit fontScale="92500" lnSpcReduction="20000"/>
          </a:bodyPr>
          <a:lstStyle/>
          <a:p>
            <a:pPr marL="0" indent="0">
              <a:buNone/>
            </a:pPr>
            <a:r>
              <a:rPr lang="ru-RU" altLang="sma-NO" sz="4000" dirty="0" smtClean="0"/>
              <a:t>Вопросы?</a:t>
            </a:r>
          </a:p>
          <a:p>
            <a:pPr marL="0" indent="0">
              <a:buNone/>
            </a:pPr>
            <a:endParaRPr lang="ru-RU" altLang="sma-NO" sz="4000" dirty="0"/>
          </a:p>
          <a:p>
            <a:pPr marL="0" indent="0">
              <a:buNone/>
            </a:pPr>
            <a:endParaRPr lang="ru-RU" altLang="sma-NO" sz="4000" dirty="0" smtClean="0"/>
          </a:p>
          <a:p>
            <a:pPr marL="0" indent="0">
              <a:buNone/>
            </a:pPr>
            <a:endParaRPr lang="ru-RU" altLang="sma-NO" sz="4000" dirty="0"/>
          </a:p>
          <a:p>
            <a:pPr marL="0" indent="0">
              <a:buNone/>
            </a:pPr>
            <a:r>
              <a:rPr lang="ru-RU" altLang="sma-NO" sz="4000" dirty="0" smtClean="0"/>
              <a:t>Спасибо за внимание</a:t>
            </a:r>
            <a:r>
              <a:rPr lang="en-US" altLang="sma-NO" sz="4000" dirty="0" smtClean="0"/>
              <a:t>!</a:t>
            </a:r>
          </a:p>
          <a:p>
            <a:pPr marL="0" indent="0">
              <a:buNone/>
            </a:pPr>
            <a:endParaRPr lang="en-US" altLang="sma-NO" dirty="0" smtClean="0"/>
          </a:p>
          <a:p>
            <a:pPr marL="0" indent="0">
              <a:buNone/>
            </a:pPr>
            <a:endParaRPr lang="en-US" altLang="sma-NO" dirty="0"/>
          </a:p>
          <a:p>
            <a:pPr marL="0" indent="0">
              <a:buNone/>
            </a:pPr>
            <a:endParaRPr lang="en-US" altLang="sma-NO" dirty="0"/>
          </a:p>
          <a:p>
            <a:pPr marL="0" indent="0" algn="r">
              <a:buNone/>
            </a:pPr>
            <a:r>
              <a:rPr lang="en-US" altLang="sma-NO" sz="1600" i="1" dirty="0" smtClean="0">
                <a:solidFill>
                  <a:srgbClr val="0070C0"/>
                </a:solidFill>
              </a:rPr>
              <a:t>Akbota.Adilbekova@kaznu.kz</a:t>
            </a:r>
            <a:endParaRPr lang="ru-RU" altLang="sma-NO" sz="1600" i="1" dirty="0" smtClean="0">
              <a:solidFill>
                <a:srgbClr val="0070C0"/>
              </a:solidFill>
            </a:endParaRPr>
          </a:p>
        </p:txBody>
      </p:sp>
      <p:pic>
        <p:nvPicPr>
          <p:cNvPr id="17411" name="Picture 1" descr="hea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41289"/>
            <a:ext cx="89281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Химия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523" y="4759089"/>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для IPhone, смайлики, думаю вопрос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863" y="1455218"/>
            <a:ext cx="1083266" cy="108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9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6492" y="398585"/>
            <a:ext cx="10697308" cy="5778378"/>
          </a:xfrm>
        </p:spPr>
        <p:txBody>
          <a:bodyPr>
            <a:normAutofit fontScale="92500" lnSpcReduction="20000"/>
          </a:bodyPr>
          <a:lstStyle/>
          <a:p>
            <a:r>
              <a:rPr lang="ru-RU" i="1" dirty="0">
                <a:solidFill>
                  <a:srgbClr val="0070C0"/>
                </a:solidFill>
              </a:rPr>
              <a:t>Метод молекулярных </a:t>
            </a:r>
            <a:r>
              <a:rPr lang="ru-RU" i="1" dirty="0" smtClean="0">
                <a:solidFill>
                  <a:srgbClr val="0070C0"/>
                </a:solidFill>
              </a:rPr>
              <a:t>пучков </a:t>
            </a:r>
            <a:endParaRPr lang="ru-RU" i="1" dirty="0">
              <a:solidFill>
                <a:srgbClr val="0070C0"/>
              </a:solidFill>
            </a:endParaRPr>
          </a:p>
          <a:p>
            <a:endParaRPr lang="ru-RU" i="1" dirty="0"/>
          </a:p>
          <a:p>
            <a:endParaRPr lang="ru-RU" i="1" dirty="0"/>
          </a:p>
          <a:p>
            <a:endParaRPr lang="ru-RU" i="1" dirty="0"/>
          </a:p>
          <a:p>
            <a:endParaRPr lang="ru-RU" i="1" dirty="0"/>
          </a:p>
          <a:p>
            <a:endParaRPr lang="ru-RU" i="1" dirty="0"/>
          </a:p>
          <a:p>
            <a:endParaRPr lang="ru-RU" i="1" dirty="0"/>
          </a:p>
          <a:p>
            <a:endParaRPr lang="ru-RU" i="1" dirty="0"/>
          </a:p>
          <a:p>
            <a:endParaRPr lang="ru-RU" i="1" dirty="0"/>
          </a:p>
          <a:p>
            <a:r>
              <a:rPr lang="ru-RU" i="1" dirty="0"/>
              <a:t>Исходный материал помещается в вакуумную камеру с узким отверстием (диафрагмой). После нагрева до достаточно высокой температуры вещество испаряется. Проходя через диафрагму, испаренные частицы образуют молекулярный пучок. Он направлен на подложку, на поверхности которой происходит конденсация пара. После этого образуются дисперсные частицы или тонкое покрытие толщиной около 10 </a:t>
            </a:r>
            <a:r>
              <a:rPr lang="ru-RU" i="1" dirty="0" err="1"/>
              <a:t>нм</a:t>
            </a:r>
            <a:r>
              <a:rPr lang="ru-RU" i="1" dirty="0"/>
              <a:t>.</a:t>
            </a:r>
          </a:p>
        </p:txBody>
      </p:sp>
      <p:pic>
        <p:nvPicPr>
          <p:cNvPr id="1026" name="Picture 2" descr="https://works.doklad.ru/images/QunydNjFmcc/2420a0c1.jpg">
            <a:extLst>
              <a:ext uri="{FF2B5EF4-FFF2-40B4-BE49-F238E27FC236}">
                <a16:creationId xmlns="" xmlns:a16="http://schemas.microsoft.com/office/drawing/2014/main" id="{A659034D-5036-4D67-9F45-028D2655B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169" y="1399689"/>
            <a:ext cx="3571875"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1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633881-5A84-4980-B4A3-33B256D6F1CD}"/>
              </a:ext>
            </a:extLst>
          </p:cNvPr>
          <p:cNvSpPr>
            <a:spLocks noGrp="1"/>
          </p:cNvSpPr>
          <p:nvPr>
            <p:ph type="title"/>
          </p:nvPr>
        </p:nvSpPr>
        <p:spPr>
          <a:xfrm>
            <a:off x="1097280" y="286603"/>
            <a:ext cx="10058400" cy="702303"/>
          </a:xfrm>
        </p:spPr>
        <p:txBody>
          <a:bodyPr>
            <a:normAutofit/>
          </a:bodyPr>
          <a:lstStyle/>
          <a:p>
            <a:r>
              <a:rPr lang="ru-RU" sz="3200" dirty="0">
                <a:solidFill>
                  <a:srgbClr val="0070C0"/>
                </a:solidFill>
                <a:latin typeface="+mn-lt"/>
              </a:rPr>
              <a:t>Аэрозольный </a:t>
            </a:r>
            <a:r>
              <a:rPr lang="ru-RU" sz="3200" dirty="0" smtClean="0">
                <a:solidFill>
                  <a:srgbClr val="0070C0"/>
                </a:solidFill>
                <a:latin typeface="+mn-lt"/>
              </a:rPr>
              <a:t>метод </a:t>
            </a:r>
            <a:endParaRPr lang="ru-RU" sz="3200" dirty="0">
              <a:solidFill>
                <a:srgbClr val="0070C0"/>
              </a:solidFill>
              <a:latin typeface="+mn-lt"/>
            </a:endParaRPr>
          </a:p>
        </p:txBody>
      </p:sp>
      <p:sp>
        <p:nvSpPr>
          <p:cNvPr id="3" name="Объект 2">
            <a:extLst>
              <a:ext uri="{FF2B5EF4-FFF2-40B4-BE49-F238E27FC236}">
                <a16:creationId xmlns="" xmlns:a16="http://schemas.microsoft.com/office/drawing/2014/main" id="{9A9E546B-22C2-4FCB-8782-D3BB025D04DD}"/>
              </a:ext>
            </a:extLst>
          </p:cNvPr>
          <p:cNvSpPr>
            <a:spLocks noGrp="1"/>
          </p:cNvSpPr>
          <p:nvPr>
            <p:ph idx="1"/>
          </p:nvPr>
        </p:nvSpPr>
        <p:spPr>
          <a:xfrm>
            <a:off x="929328" y="988906"/>
            <a:ext cx="10058400" cy="1457303"/>
          </a:xfrm>
        </p:spPr>
        <p:txBody>
          <a:bodyPr>
            <a:normAutofit fontScale="77500" lnSpcReduction="20000"/>
          </a:bodyPr>
          <a:lstStyle/>
          <a:p>
            <a:r>
              <a:rPr lang="ru-RU" dirty="0"/>
              <a:t>Металл испаряется в разреженной атмосфере инертного газа. При понижении температуры пары конденсируются и образуются диспергированные частицы металла размером от </a:t>
            </a:r>
            <a:r>
              <a:rPr lang="ru-RU" dirty="0" smtClean="0"/>
              <a:t>1-3 до </a:t>
            </a:r>
            <a:r>
              <a:rPr lang="ru-RU" dirty="0"/>
              <a:t>100 </a:t>
            </a:r>
            <a:r>
              <a:rPr lang="ru-RU" dirty="0" err="1"/>
              <a:t>нм</a:t>
            </a:r>
            <a:r>
              <a:rPr lang="ru-RU" dirty="0"/>
              <a:t>. Аэрозольный метод используется для получения наночастиц металлов (железа, кобальта, никеля, меди, серебра, золота, алюминия) и их соединений (оксидов, нитридов, сульфидов).</a:t>
            </a:r>
          </a:p>
          <a:p>
            <a:endParaRPr lang="ru-RU" dirty="0"/>
          </a:p>
        </p:txBody>
      </p:sp>
      <p:pic>
        <p:nvPicPr>
          <p:cNvPr id="3074" name="Picture 2" descr="https://nplus1.ru/images/2018/04/20/24225f71aacf0d787f9fe94df5e08151.png">
            <a:extLst>
              <a:ext uri="{FF2B5EF4-FFF2-40B4-BE49-F238E27FC236}">
                <a16:creationId xmlns="" xmlns:a16="http://schemas.microsoft.com/office/drawing/2014/main" id="{E2920AF9-E000-462D-881A-2FE6995F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90" y="2244131"/>
            <a:ext cx="8601075"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7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2369" y="117231"/>
            <a:ext cx="10861431" cy="6059732"/>
          </a:xfrm>
        </p:spPr>
        <p:txBody>
          <a:bodyPr>
            <a:normAutofit/>
          </a:bodyPr>
          <a:lstStyle/>
          <a:p>
            <a:r>
              <a:rPr lang="ru-RU" i="1" dirty="0">
                <a:solidFill>
                  <a:srgbClr val="0070C0"/>
                </a:solidFill>
              </a:rPr>
              <a:t>Метод распылительной сушки</a:t>
            </a:r>
            <a:r>
              <a:rPr lang="ru-RU" i="1" dirty="0"/>
              <a:t>. На первом этапе раствор вещества (например, соли) </a:t>
            </a:r>
            <a:r>
              <a:rPr lang="ru-RU" i="1" dirty="0" err="1"/>
              <a:t>диспергируется</a:t>
            </a:r>
            <a:r>
              <a:rPr lang="ru-RU" i="1" dirty="0"/>
              <a:t> до мелких капель в потоке нагретого газа (воздуха). При средней температуре газа растворитель испаряется, и в качестве технологического продукта образуется диспергированный порошок частиц соли. При достаточно высоких температурах наряду с испарением растворителя происходит термическое разложение соли до порошка оксида.</a:t>
            </a:r>
          </a:p>
        </p:txBody>
      </p:sp>
      <p:pic>
        <p:nvPicPr>
          <p:cNvPr id="4098" name="Picture 2" descr="Роль распылительной сушки в создании фармацевтических препаратов | buchi.com">
            <a:extLst>
              <a:ext uri="{FF2B5EF4-FFF2-40B4-BE49-F238E27FC236}">
                <a16:creationId xmlns="" xmlns:a16="http://schemas.microsoft.com/office/drawing/2014/main" id="{5877B1F7-6866-4D90-BDD1-C2A246C71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5485" y="2898517"/>
            <a:ext cx="3116281" cy="299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7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7B5B7C6-1A40-421A-B2FE-2E235F7DAD6E}"/>
              </a:ext>
            </a:extLst>
          </p:cNvPr>
          <p:cNvSpPr>
            <a:spLocks noGrp="1"/>
          </p:cNvSpPr>
          <p:nvPr>
            <p:ph type="title"/>
          </p:nvPr>
        </p:nvSpPr>
        <p:spPr>
          <a:xfrm>
            <a:off x="1097280" y="286603"/>
            <a:ext cx="10058400" cy="702303"/>
          </a:xfrm>
        </p:spPr>
        <p:txBody>
          <a:bodyPr>
            <a:normAutofit/>
          </a:bodyPr>
          <a:lstStyle/>
          <a:p>
            <a:r>
              <a:rPr lang="ru-RU" sz="3200" dirty="0" err="1">
                <a:solidFill>
                  <a:srgbClr val="0070C0"/>
                </a:solidFill>
                <a:latin typeface="+mn-lt"/>
              </a:rPr>
              <a:t>Криохимический</a:t>
            </a:r>
            <a:r>
              <a:rPr lang="ru-RU" sz="3200" dirty="0">
                <a:solidFill>
                  <a:srgbClr val="0070C0"/>
                </a:solidFill>
                <a:latin typeface="+mn-lt"/>
              </a:rPr>
              <a:t> </a:t>
            </a:r>
            <a:r>
              <a:rPr lang="ru-RU" sz="3200" dirty="0" smtClean="0">
                <a:solidFill>
                  <a:srgbClr val="0070C0"/>
                </a:solidFill>
                <a:latin typeface="+mn-lt"/>
              </a:rPr>
              <a:t>синтез</a:t>
            </a:r>
            <a:endParaRPr lang="ru-RU" sz="3200" dirty="0">
              <a:solidFill>
                <a:srgbClr val="0070C0"/>
              </a:solidFill>
              <a:latin typeface="+mn-lt"/>
            </a:endParaRPr>
          </a:p>
        </p:txBody>
      </p:sp>
      <p:sp>
        <p:nvSpPr>
          <p:cNvPr id="3" name="Объект 2">
            <a:extLst>
              <a:ext uri="{FF2B5EF4-FFF2-40B4-BE49-F238E27FC236}">
                <a16:creationId xmlns="" xmlns:a16="http://schemas.microsoft.com/office/drawing/2014/main" id="{63C595E4-78F7-42F1-858C-233DE5EA7C12}"/>
              </a:ext>
            </a:extLst>
          </p:cNvPr>
          <p:cNvSpPr>
            <a:spLocks noGrp="1"/>
          </p:cNvSpPr>
          <p:nvPr>
            <p:ph idx="1"/>
          </p:nvPr>
        </p:nvSpPr>
        <p:spPr>
          <a:xfrm>
            <a:off x="1066800" y="988906"/>
            <a:ext cx="10058400" cy="2090196"/>
          </a:xfrm>
        </p:spPr>
        <p:txBody>
          <a:bodyPr>
            <a:normAutofit fontScale="77500" lnSpcReduction="20000"/>
          </a:bodyPr>
          <a:lstStyle/>
          <a:p>
            <a:r>
              <a:rPr lang="ru-RU" dirty="0"/>
              <a:t>Основная особенность этого метода заключается в том, что сначала металл испаряется в потоке инертного газа (аргона или ксенона) при интенсивном нагреве. Затем катод напыляется электролитом или другим способом. Затем пары металла конденсируются на поверхности подложки при низких и сверхнизких температурах в большом (в тысячи раз) избытке инертного газа. В результате на подложке образуются наночастицы. Очень низкие температуры в сочетании с сильным разбавлением предотвращают диффузию наночастиц по поверхности подложки, поэтому они сохраняют свой небольшой размер.</a:t>
            </a:r>
          </a:p>
          <a:p>
            <a:endParaRPr lang="ru-RU" dirty="0"/>
          </a:p>
        </p:txBody>
      </p:sp>
      <p:pic>
        <p:nvPicPr>
          <p:cNvPr id="5122" name="Picture 2" descr="https://upload.wikimedia.org/wikipedia/commons/0/02/Cryoprocessing.jpg">
            <a:extLst>
              <a:ext uri="{FF2B5EF4-FFF2-40B4-BE49-F238E27FC236}">
                <a16:creationId xmlns="" xmlns:a16="http://schemas.microsoft.com/office/drawing/2014/main" id="{5751A2D1-9E1B-4C90-80E6-4EE9965F8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825" y="2938767"/>
            <a:ext cx="6468350" cy="339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1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215" y="398585"/>
            <a:ext cx="10685585" cy="5778378"/>
          </a:xfrm>
        </p:spPr>
        <p:txBody>
          <a:bodyPr/>
          <a:lstStyle/>
          <a:p>
            <a:r>
              <a:rPr lang="ru-RU" i="1" dirty="0">
                <a:solidFill>
                  <a:srgbClr val="0070C0"/>
                </a:solidFill>
              </a:rPr>
              <a:t>Плазменный метод</a:t>
            </a:r>
            <a:r>
              <a:rPr lang="ru-RU" i="1" dirty="0"/>
              <a:t>. В инертной атмосфере (или с примесью водорода) создается электрическая дуга. </a:t>
            </a:r>
            <a:endParaRPr lang="ru-RU" i="1" dirty="0" smtClean="0"/>
          </a:p>
          <a:p>
            <a:r>
              <a:rPr lang="ru-RU" i="1" dirty="0" smtClean="0"/>
              <a:t>Испаренный </a:t>
            </a:r>
            <a:r>
              <a:rPr lang="ru-RU" i="1" dirty="0"/>
              <a:t>материал используется в качестве анода. Очень высокая температура (до 7000 К) создается в потоке пара, выходящем из </a:t>
            </a:r>
            <a:r>
              <a:rPr lang="ru-RU" i="1" dirty="0" smtClean="0"/>
              <a:t>анода. Вне </a:t>
            </a:r>
            <a:r>
              <a:rPr lang="ru-RU" i="1" dirty="0"/>
              <a:t>дуги температура газа намного ниже</a:t>
            </a:r>
            <a:r>
              <a:rPr lang="ru-RU" i="1" dirty="0" smtClean="0"/>
              <a:t>.</a:t>
            </a:r>
          </a:p>
          <a:p>
            <a:r>
              <a:rPr lang="ru-RU" i="1" dirty="0" smtClean="0"/>
              <a:t> </a:t>
            </a:r>
            <a:r>
              <a:rPr lang="ru-RU" i="1" dirty="0"/>
              <a:t>В результате достигается очень высокое </a:t>
            </a:r>
            <a:r>
              <a:rPr lang="ru-RU" i="1" dirty="0" err="1"/>
              <a:t>пересыщение</a:t>
            </a:r>
            <a:r>
              <a:rPr lang="ru-RU" i="1" dirty="0"/>
              <a:t> металлического пара, что приводит к конденсации металлического пара до наночастиц.</a:t>
            </a:r>
          </a:p>
        </p:txBody>
      </p:sp>
      <p:pic>
        <p:nvPicPr>
          <p:cNvPr id="2" name="Рисунок 1">
            <a:extLst>
              <a:ext uri="{FF2B5EF4-FFF2-40B4-BE49-F238E27FC236}">
                <a16:creationId xmlns="" xmlns:a16="http://schemas.microsoft.com/office/drawing/2014/main" id="{E2A89DB5-69A3-4E30-AD66-2CE977BDA23F}"/>
              </a:ext>
            </a:extLst>
          </p:cNvPr>
          <p:cNvPicPr>
            <a:picLocks noChangeAspect="1"/>
          </p:cNvPicPr>
          <p:nvPr/>
        </p:nvPicPr>
        <p:blipFill>
          <a:blip r:embed="rId3"/>
          <a:stretch>
            <a:fillRect/>
          </a:stretch>
        </p:blipFill>
        <p:spPr>
          <a:xfrm>
            <a:off x="8578515" y="3327119"/>
            <a:ext cx="3096126" cy="2849844"/>
          </a:xfrm>
          <a:prstGeom prst="rect">
            <a:avLst/>
          </a:prstGeom>
        </p:spPr>
      </p:pic>
    </p:spTree>
    <p:extLst>
      <p:ext uri="{BB962C8B-B14F-4D97-AF65-F5344CB8AC3E}">
        <p14:creationId xmlns:p14="http://schemas.microsoft.com/office/powerpoint/2010/main" val="109099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83D8E1-18DB-44A4-8464-359607E051D3}"/>
              </a:ext>
            </a:extLst>
          </p:cNvPr>
          <p:cNvSpPr>
            <a:spLocks noGrp="1"/>
          </p:cNvSpPr>
          <p:nvPr>
            <p:ph type="title"/>
          </p:nvPr>
        </p:nvSpPr>
        <p:spPr>
          <a:xfrm>
            <a:off x="1097280" y="286604"/>
            <a:ext cx="10058400" cy="592628"/>
          </a:xfrm>
        </p:spPr>
        <p:txBody>
          <a:bodyPr>
            <a:normAutofit/>
          </a:bodyPr>
          <a:lstStyle/>
          <a:p>
            <a:r>
              <a:rPr lang="ru-RU" sz="2800" dirty="0">
                <a:solidFill>
                  <a:srgbClr val="0070C0"/>
                </a:solidFill>
                <a:latin typeface="+mn-lt"/>
              </a:rPr>
              <a:t>Золь-гель </a:t>
            </a:r>
            <a:r>
              <a:rPr lang="ru-RU" sz="2800" dirty="0" smtClean="0">
                <a:solidFill>
                  <a:srgbClr val="0070C0"/>
                </a:solidFill>
                <a:latin typeface="+mn-lt"/>
              </a:rPr>
              <a:t>метод </a:t>
            </a:r>
            <a:endParaRPr lang="ru-RU" sz="2800" dirty="0">
              <a:solidFill>
                <a:srgbClr val="0070C0"/>
              </a:solidFill>
              <a:latin typeface="+mn-lt"/>
            </a:endParaRPr>
          </a:p>
        </p:txBody>
      </p:sp>
      <p:sp>
        <p:nvSpPr>
          <p:cNvPr id="3" name="Объект 2">
            <a:extLst>
              <a:ext uri="{FF2B5EF4-FFF2-40B4-BE49-F238E27FC236}">
                <a16:creationId xmlns="" xmlns:a16="http://schemas.microsoft.com/office/drawing/2014/main" id="{5BD7E762-4A81-443C-B011-6FEEFFE2AA6F}"/>
              </a:ext>
            </a:extLst>
          </p:cNvPr>
          <p:cNvSpPr>
            <a:spLocks noGrp="1"/>
          </p:cNvSpPr>
          <p:nvPr>
            <p:ph idx="1"/>
          </p:nvPr>
        </p:nvSpPr>
        <p:spPr>
          <a:xfrm>
            <a:off x="1097280" y="4560276"/>
            <a:ext cx="10058400" cy="1308817"/>
          </a:xfrm>
        </p:spPr>
        <p:txBody>
          <a:bodyPr>
            <a:normAutofit fontScale="77500" lnSpcReduction="20000"/>
          </a:bodyPr>
          <a:lstStyle/>
          <a:p>
            <a:r>
              <a:rPr lang="ru-RU" dirty="0"/>
              <a:t>Этот метод используется для отделения мелких твердых частиц или наночастиц от коллоидного раствора (золей) при определенных условиях, диспергированные частицы слипаются друг с другом и образуют пространственную </a:t>
            </a:r>
            <a:r>
              <a:rPr lang="ru-RU" dirty="0" err="1"/>
              <a:t>гелевую</a:t>
            </a:r>
            <a:r>
              <a:rPr lang="ru-RU" dirty="0"/>
              <a:t> структуру. В результате быстрого высыхания геля образуется порошок из мелких частиц.</a:t>
            </a:r>
          </a:p>
          <a:p>
            <a:endParaRPr lang="ru-RU" dirty="0"/>
          </a:p>
        </p:txBody>
      </p:sp>
      <p:pic>
        <p:nvPicPr>
          <p:cNvPr id="6146" name="Picture 2" descr="Что это - гель: понятие, определение, химические составы гелей, назначение  и применение">
            <a:extLst>
              <a:ext uri="{FF2B5EF4-FFF2-40B4-BE49-F238E27FC236}">
                <a16:creationId xmlns="" xmlns:a16="http://schemas.microsoft.com/office/drawing/2014/main" id="{157931BE-8AE2-4CCB-88AC-1E0EFC5AD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94" y="1197219"/>
            <a:ext cx="5250119" cy="304506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 xmlns:a16="http://schemas.microsoft.com/office/drawing/2014/main" id="{1A45541E-79C1-432D-A7D1-A817DC990D6A}"/>
              </a:ext>
            </a:extLst>
          </p:cNvPr>
          <p:cNvPicPr>
            <a:picLocks noChangeAspect="1"/>
          </p:cNvPicPr>
          <p:nvPr/>
        </p:nvPicPr>
        <p:blipFill>
          <a:blip r:embed="rId4"/>
          <a:stretch>
            <a:fillRect/>
          </a:stretch>
        </p:blipFill>
        <p:spPr>
          <a:xfrm>
            <a:off x="6318738" y="1620781"/>
            <a:ext cx="5364945" cy="2621507"/>
          </a:xfrm>
          <a:prstGeom prst="rect">
            <a:avLst/>
          </a:prstGeom>
        </p:spPr>
      </p:pic>
      <p:sp>
        <p:nvSpPr>
          <p:cNvPr id="4" name="TextBox 3">
            <a:extLst>
              <a:ext uri="{FF2B5EF4-FFF2-40B4-BE49-F238E27FC236}">
                <a16:creationId xmlns="" xmlns:a16="http://schemas.microsoft.com/office/drawing/2014/main" id="{F91D4A19-3D82-459B-BB6D-E107BBAEF298}"/>
              </a:ext>
            </a:extLst>
          </p:cNvPr>
          <p:cNvSpPr txBox="1"/>
          <p:nvPr/>
        </p:nvSpPr>
        <p:spPr>
          <a:xfrm>
            <a:off x="2363154" y="3147646"/>
            <a:ext cx="1322798" cy="369332"/>
          </a:xfrm>
          <a:prstGeom prst="rect">
            <a:avLst/>
          </a:prstGeom>
          <a:noFill/>
        </p:spPr>
        <p:txBody>
          <a:bodyPr wrap="none" rtlCol="0">
            <a:spAutoFit/>
          </a:bodyPr>
          <a:lstStyle/>
          <a:p>
            <a:r>
              <a:rPr lang="ru-RU" dirty="0"/>
              <a:t>пептизация</a:t>
            </a:r>
          </a:p>
        </p:txBody>
      </p:sp>
      <p:sp>
        <p:nvSpPr>
          <p:cNvPr id="6" name="TextBox 5">
            <a:extLst>
              <a:ext uri="{FF2B5EF4-FFF2-40B4-BE49-F238E27FC236}">
                <a16:creationId xmlns="" xmlns:a16="http://schemas.microsoft.com/office/drawing/2014/main" id="{291F63F4-347A-49B8-8DEF-0D7C13BF9923}"/>
              </a:ext>
            </a:extLst>
          </p:cNvPr>
          <p:cNvSpPr txBox="1"/>
          <p:nvPr/>
        </p:nvSpPr>
        <p:spPr>
          <a:xfrm>
            <a:off x="2444810" y="2644992"/>
            <a:ext cx="1159485" cy="369332"/>
          </a:xfrm>
          <a:prstGeom prst="rect">
            <a:avLst/>
          </a:prstGeom>
          <a:noFill/>
        </p:spPr>
        <p:txBody>
          <a:bodyPr wrap="none" rtlCol="0">
            <a:spAutoFit/>
          </a:bodyPr>
          <a:lstStyle/>
          <a:p>
            <a:r>
              <a:rPr lang="ru-RU" dirty="0" err="1"/>
              <a:t>Гелеобр</a:t>
            </a:r>
            <a:r>
              <a:rPr lang="ru-RU" dirty="0"/>
              <a:t>-е</a:t>
            </a:r>
          </a:p>
        </p:txBody>
      </p:sp>
    </p:spTree>
    <p:extLst>
      <p:ext uri="{BB962C8B-B14F-4D97-AF65-F5344CB8AC3E}">
        <p14:creationId xmlns:p14="http://schemas.microsoft.com/office/powerpoint/2010/main" val="18150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F343692-0FC3-4193-AC83-4AD4F923E18D}"/>
              </a:ext>
            </a:extLst>
          </p:cNvPr>
          <p:cNvSpPr>
            <a:spLocks noGrp="1"/>
          </p:cNvSpPr>
          <p:nvPr>
            <p:ph type="title"/>
          </p:nvPr>
        </p:nvSpPr>
        <p:spPr>
          <a:xfrm>
            <a:off x="838200" y="798266"/>
            <a:ext cx="10515600" cy="693654"/>
          </a:xfrm>
        </p:spPr>
        <p:txBody>
          <a:bodyPr>
            <a:normAutofit fontScale="90000"/>
          </a:bodyPr>
          <a:lstStyle/>
          <a:p>
            <a:r>
              <a:rPr lang="ru-RU" sz="2800" dirty="0" smtClean="0">
                <a:solidFill>
                  <a:srgbClr val="0070C0"/>
                </a:solidFill>
                <a:latin typeface="+mn-lt"/>
              </a:rPr>
              <a:t>Факторы влияющие на гелеобразование</a:t>
            </a:r>
            <a:r>
              <a:rPr lang="ru-RU" dirty="0" smtClean="0"/>
              <a:t/>
            </a:r>
            <a:br>
              <a:rPr lang="ru-RU" dirty="0" smtClean="0"/>
            </a:br>
            <a:endParaRPr lang="ru-RU" dirty="0"/>
          </a:p>
        </p:txBody>
      </p:sp>
      <p:sp>
        <p:nvSpPr>
          <p:cNvPr id="3" name="Объект 2">
            <a:extLst>
              <a:ext uri="{FF2B5EF4-FFF2-40B4-BE49-F238E27FC236}">
                <a16:creationId xmlns="" xmlns:a16="http://schemas.microsoft.com/office/drawing/2014/main" id="{37ADEF3F-F1AC-44BC-A384-9B523D2C6C7B}"/>
              </a:ext>
            </a:extLst>
          </p:cNvPr>
          <p:cNvSpPr>
            <a:spLocks noGrp="1"/>
          </p:cNvSpPr>
          <p:nvPr>
            <p:ph idx="1"/>
          </p:nvPr>
        </p:nvSpPr>
        <p:spPr>
          <a:xfrm>
            <a:off x="838200" y="1356389"/>
            <a:ext cx="10515600" cy="4351338"/>
          </a:xfrm>
        </p:spPr>
        <p:txBody>
          <a:bodyPr/>
          <a:lstStyle/>
          <a:p>
            <a:pPr lvl="1"/>
            <a:r>
              <a:rPr lang="ru-RU" dirty="0"/>
              <a:t>Добавление электролитов</a:t>
            </a:r>
          </a:p>
          <a:p>
            <a:pPr lvl="1"/>
            <a:r>
              <a:rPr lang="ru-RU" dirty="0"/>
              <a:t>Увеличение концентрации золя</a:t>
            </a:r>
          </a:p>
          <a:p>
            <a:pPr lvl="1"/>
            <a:r>
              <a:rPr lang="ru-RU" dirty="0"/>
              <a:t>Понижение температуры</a:t>
            </a:r>
          </a:p>
          <a:p>
            <a:pPr marL="201168" lvl="1" indent="0">
              <a:buNone/>
            </a:pPr>
            <a:r>
              <a:rPr lang="ru-RU" dirty="0"/>
              <a:t>Объясните влияние каждого фактора на гелеобразование.</a:t>
            </a:r>
          </a:p>
          <a:p>
            <a:pPr marL="201168" lvl="1" indent="0">
              <a:buNone/>
            </a:pPr>
            <a:r>
              <a:rPr lang="ru-RU" dirty="0"/>
              <a:t>Какие взаимодействия обуславливают образование геля между частицами дисперсионной фазы?</a:t>
            </a:r>
          </a:p>
        </p:txBody>
      </p:sp>
      <p:pic>
        <p:nvPicPr>
          <p:cNvPr id="4" name="Рисунок 3">
            <a:extLst>
              <a:ext uri="{FF2B5EF4-FFF2-40B4-BE49-F238E27FC236}">
                <a16:creationId xmlns="" xmlns:a16="http://schemas.microsoft.com/office/drawing/2014/main" id="{D4E98EF0-0FBC-4E65-B49C-4C1A488A2E97}"/>
              </a:ext>
            </a:extLst>
          </p:cNvPr>
          <p:cNvPicPr>
            <a:picLocks noChangeAspect="1"/>
          </p:cNvPicPr>
          <p:nvPr/>
        </p:nvPicPr>
        <p:blipFill>
          <a:blip r:embed="rId2"/>
          <a:stretch>
            <a:fillRect/>
          </a:stretch>
        </p:blipFill>
        <p:spPr>
          <a:xfrm>
            <a:off x="1181270" y="4187707"/>
            <a:ext cx="2842506" cy="594412"/>
          </a:xfrm>
          <a:prstGeom prst="rect">
            <a:avLst/>
          </a:prstGeom>
        </p:spPr>
      </p:pic>
      <p:pic>
        <p:nvPicPr>
          <p:cNvPr id="6" name="Рисунок 5">
            <a:extLst>
              <a:ext uri="{FF2B5EF4-FFF2-40B4-BE49-F238E27FC236}">
                <a16:creationId xmlns="" xmlns:a16="http://schemas.microsoft.com/office/drawing/2014/main" id="{1FC47F47-3B0C-49D2-9348-CEB46DD0E3D8}"/>
              </a:ext>
            </a:extLst>
          </p:cNvPr>
          <p:cNvPicPr>
            <a:picLocks noChangeAspect="1"/>
          </p:cNvPicPr>
          <p:nvPr/>
        </p:nvPicPr>
        <p:blipFill>
          <a:blip r:embed="rId3"/>
          <a:stretch>
            <a:fillRect/>
          </a:stretch>
        </p:blipFill>
        <p:spPr>
          <a:xfrm>
            <a:off x="6280040" y="4187707"/>
            <a:ext cx="4198984" cy="388654"/>
          </a:xfrm>
          <a:prstGeom prst="rect">
            <a:avLst/>
          </a:prstGeom>
        </p:spPr>
      </p:pic>
      <p:sp>
        <p:nvSpPr>
          <p:cNvPr id="7" name="TextBox 6">
            <a:extLst>
              <a:ext uri="{FF2B5EF4-FFF2-40B4-BE49-F238E27FC236}">
                <a16:creationId xmlns="" xmlns:a16="http://schemas.microsoft.com/office/drawing/2014/main" id="{DA6D0514-7573-49A2-8613-177348808008}"/>
              </a:ext>
            </a:extLst>
          </p:cNvPr>
          <p:cNvSpPr txBox="1"/>
          <p:nvPr/>
        </p:nvSpPr>
        <p:spPr>
          <a:xfrm>
            <a:off x="644770" y="4946310"/>
            <a:ext cx="4941353" cy="369332"/>
          </a:xfrm>
          <a:prstGeom prst="rect">
            <a:avLst/>
          </a:prstGeom>
          <a:noFill/>
        </p:spPr>
        <p:txBody>
          <a:bodyPr wrap="none" rtlCol="0">
            <a:spAutoFit/>
          </a:bodyPr>
          <a:lstStyle/>
          <a:p>
            <a:r>
              <a:rPr lang="ru-RU" dirty="0"/>
              <a:t>Возможно при гидролизе солей переходных </a:t>
            </a:r>
            <a:r>
              <a:rPr lang="ru-RU" dirty="0" err="1"/>
              <a:t>Ме</a:t>
            </a:r>
            <a:endParaRPr lang="ru-RU" dirty="0"/>
          </a:p>
        </p:txBody>
      </p:sp>
      <p:sp>
        <p:nvSpPr>
          <p:cNvPr id="8" name="TextBox 7">
            <a:extLst>
              <a:ext uri="{FF2B5EF4-FFF2-40B4-BE49-F238E27FC236}">
                <a16:creationId xmlns="" xmlns:a16="http://schemas.microsoft.com/office/drawing/2014/main" id="{F1DB91C1-EA9A-4AFD-8B27-DB422B3E0CA7}"/>
              </a:ext>
            </a:extLst>
          </p:cNvPr>
          <p:cNvSpPr txBox="1"/>
          <p:nvPr/>
        </p:nvSpPr>
        <p:spPr>
          <a:xfrm>
            <a:off x="6038633" y="4874119"/>
            <a:ext cx="6262484" cy="646331"/>
          </a:xfrm>
          <a:prstGeom prst="rect">
            <a:avLst/>
          </a:prstGeom>
          <a:noFill/>
        </p:spPr>
        <p:txBody>
          <a:bodyPr wrap="none" rtlCol="0">
            <a:spAutoFit/>
          </a:bodyPr>
          <a:lstStyle/>
          <a:p>
            <a:r>
              <a:rPr lang="ru-RU" dirty="0"/>
              <a:t>Возможно при гидролизе </a:t>
            </a:r>
            <a:r>
              <a:rPr lang="ru-RU" dirty="0" err="1"/>
              <a:t>алкоксидов</a:t>
            </a:r>
            <a:r>
              <a:rPr lang="ru-RU" dirty="0"/>
              <a:t> </a:t>
            </a:r>
            <a:r>
              <a:rPr lang="ru-RU" dirty="0" err="1"/>
              <a:t>Ме</a:t>
            </a:r>
            <a:r>
              <a:rPr lang="ru-RU" dirty="0"/>
              <a:t> и </a:t>
            </a:r>
            <a:r>
              <a:rPr lang="en-US" dirty="0"/>
              <a:t>Si </a:t>
            </a:r>
            <a:r>
              <a:rPr lang="ru-RU" dirty="0"/>
              <a:t>в органических </a:t>
            </a:r>
          </a:p>
          <a:p>
            <a:r>
              <a:rPr lang="ru-RU" dirty="0"/>
              <a:t>растворителях постепенным добавлением воды</a:t>
            </a:r>
          </a:p>
        </p:txBody>
      </p:sp>
    </p:spTree>
    <p:extLst>
      <p:ext uri="{BB962C8B-B14F-4D97-AF65-F5344CB8AC3E}">
        <p14:creationId xmlns:p14="http://schemas.microsoft.com/office/powerpoint/2010/main" val="21307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6831" y="234462"/>
            <a:ext cx="10626969" cy="5942501"/>
          </a:xfrm>
        </p:spPr>
        <p:txBody>
          <a:bodyPr>
            <a:normAutofit/>
          </a:bodyPr>
          <a:lstStyle/>
          <a:p>
            <a:r>
              <a:rPr lang="ru-RU" dirty="0">
                <a:solidFill>
                  <a:srgbClr val="0070C0"/>
                </a:solidFill>
              </a:rPr>
              <a:t>Синтез </a:t>
            </a:r>
            <a:r>
              <a:rPr lang="ru-RU" dirty="0" err="1">
                <a:solidFill>
                  <a:srgbClr val="0070C0"/>
                </a:solidFill>
              </a:rPr>
              <a:t>наночастиц</a:t>
            </a:r>
            <a:r>
              <a:rPr lang="ru-RU" dirty="0">
                <a:solidFill>
                  <a:srgbClr val="0070C0"/>
                </a:solidFill>
              </a:rPr>
              <a:t> в </a:t>
            </a:r>
            <a:r>
              <a:rPr lang="ru-RU" dirty="0" err="1" smtClean="0">
                <a:solidFill>
                  <a:srgbClr val="0070C0"/>
                </a:solidFill>
              </a:rPr>
              <a:t>микрореакторах</a:t>
            </a:r>
            <a:endParaRPr lang="ru-RU" dirty="0"/>
          </a:p>
          <a:p>
            <a:r>
              <a:rPr lang="ru-RU" dirty="0" smtClean="0"/>
              <a:t>Для </a:t>
            </a:r>
            <a:r>
              <a:rPr lang="ru-RU" dirty="0"/>
              <a:t>многих технологических процессов (например, в микроэлектронике) частицы будут иметь малый размер и </a:t>
            </a:r>
            <a:r>
              <a:rPr lang="ru-RU" dirty="0" err="1"/>
              <a:t>монодисперсность</a:t>
            </a:r>
            <a:r>
              <a:rPr lang="ru-RU" dirty="0"/>
              <a:t>. Для получения монодисперсных наночастиц желаемых размеров химический синтез проводят в </a:t>
            </a:r>
            <a:r>
              <a:rPr lang="ru-RU" dirty="0" err="1"/>
              <a:t>микрореакторах</a:t>
            </a:r>
            <a:r>
              <a:rPr lang="ru-RU" dirty="0"/>
              <a:t> или так называемых </a:t>
            </a:r>
            <a:r>
              <a:rPr lang="ru-RU" dirty="0" err="1"/>
              <a:t>нанореакторах</a:t>
            </a:r>
            <a:r>
              <a:rPr lang="ru-RU" dirty="0"/>
              <a:t>. </a:t>
            </a:r>
          </a:p>
          <a:p>
            <a:r>
              <a:rPr lang="ru-RU" dirty="0"/>
              <a:t>В качестве </a:t>
            </a:r>
            <a:r>
              <a:rPr lang="ru-RU" dirty="0" err="1"/>
              <a:t>нанореакторов</a:t>
            </a:r>
            <a:r>
              <a:rPr lang="ru-RU" dirty="0"/>
              <a:t> могут применяться дисперсные системы:</a:t>
            </a:r>
          </a:p>
          <a:p>
            <a:r>
              <a:rPr lang="ru-RU" dirty="0" err="1"/>
              <a:t>микроэмульсии</a:t>
            </a:r>
            <a:endParaRPr lang="ru-RU" dirty="0"/>
          </a:p>
          <a:p>
            <a:r>
              <a:rPr lang="ru-RU" dirty="0" err="1"/>
              <a:t>мицеллярные</a:t>
            </a:r>
            <a:r>
              <a:rPr lang="ru-RU" dirty="0"/>
              <a:t> системы</a:t>
            </a:r>
          </a:p>
          <a:p>
            <a:r>
              <a:rPr lang="ru-RU" dirty="0"/>
              <a:t>высокопористые вещества (например, цеолиты)</a:t>
            </a:r>
          </a:p>
        </p:txBody>
      </p:sp>
    </p:spTree>
    <p:extLst>
      <p:ext uri="{BB962C8B-B14F-4D97-AF65-F5344CB8AC3E}">
        <p14:creationId xmlns:p14="http://schemas.microsoft.com/office/powerpoint/2010/main" val="6624376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886</TotalTime>
  <Words>866</Words>
  <Application>Microsoft Office PowerPoint</Application>
  <PresentationFormat>Широкоэкранный</PresentationFormat>
  <Paragraphs>77</Paragraphs>
  <Slides>13</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Презентация PowerPoint</vt:lpstr>
      <vt:lpstr>Презентация PowerPoint</vt:lpstr>
      <vt:lpstr>Аэрозольный метод </vt:lpstr>
      <vt:lpstr>Презентация PowerPoint</vt:lpstr>
      <vt:lpstr>Криохимический синтез</vt:lpstr>
      <vt:lpstr>Презентация PowerPoint</vt:lpstr>
      <vt:lpstr>Золь-гель метод </vt:lpstr>
      <vt:lpstr>Факторы влияющие на гелеобразование </vt:lpstr>
      <vt:lpstr>Презентация PowerPoint</vt:lpstr>
      <vt:lpstr>Микроэмульсии</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25</cp:revision>
  <dcterms:created xsi:type="dcterms:W3CDTF">2021-02-08T09:54:59Z</dcterms:created>
  <dcterms:modified xsi:type="dcterms:W3CDTF">2021-11-09T09:30:18Z</dcterms:modified>
</cp:coreProperties>
</file>